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0000500000000000000" pitchFamily="2" charset="0"/>
      <p:regular r:id="rId11"/>
      <p:bold r:id="rId12"/>
    </p:embeddedFont>
    <p:embeddedFont>
      <p:font typeface="Poppins Bold" panose="00000800000000000000" charset="0"/>
      <p:regular r:id="rId13"/>
      <p:bold r:id="rId14"/>
    </p:embeddedFont>
    <p:embeddedFont>
      <p:font typeface="Poppins Italics" panose="020B0604020202020204" charset="0"/>
      <p:regular r:id="rId15"/>
      <p:italic r:id="rId16"/>
    </p:embeddedFont>
    <p:embeddedFont>
      <p:font typeface="Poppins Semi-Bold" panose="020B0604020202020204" charset="0"/>
      <p:regular r:id="rId17"/>
      <p:bold r:id="rId18"/>
    </p:embeddedFont>
    <p:embeddedFont>
      <p:font typeface="Poppins Ultra-Bold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28" autoAdjust="0"/>
  </p:normalViewPr>
  <p:slideViewPr>
    <p:cSldViewPr>
      <p:cViewPr varScale="1">
        <p:scale>
          <a:sx n="70" d="100"/>
          <a:sy n="70" d="100"/>
        </p:scale>
        <p:origin x="7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thuyen1901.github.io/NGO-Huyen-Portfol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thuyen1901.github.io/NGO-Huyen-Portfol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47946">
            <a:off x="1044073" y="2699451"/>
            <a:ext cx="16230600" cy="560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16"/>
              </a:lnSpc>
            </a:pPr>
            <a:r>
              <a:rPr lang="en-US" sz="24895" b="1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Thesis Defense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34203" y="4246751"/>
            <a:ext cx="6640024" cy="1954603"/>
            <a:chOff x="0" y="0"/>
            <a:chExt cx="8853365" cy="2606137"/>
          </a:xfrm>
        </p:grpSpPr>
        <p:grpSp>
          <p:nvGrpSpPr>
            <p:cNvPr id="4" name="Group 4"/>
            <p:cNvGrpSpPr/>
            <p:nvPr/>
          </p:nvGrpSpPr>
          <p:grpSpPr>
            <a:xfrm rot="-316424">
              <a:off x="64809" y="397084"/>
              <a:ext cx="8723747" cy="1811970"/>
              <a:chOff x="0" y="0"/>
              <a:chExt cx="1113791" cy="2313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13791" cy="231340"/>
              </a:xfrm>
              <a:custGeom>
                <a:avLst/>
                <a:gdLst/>
                <a:ahLst/>
                <a:cxnLst/>
                <a:rect l="l" t="t" r="r" b="b"/>
                <a:pathLst>
                  <a:path w="1113791" h="231340">
                    <a:moveTo>
                      <a:pt x="0" y="0"/>
                    </a:moveTo>
                    <a:lnTo>
                      <a:pt x="1113791" y="0"/>
                    </a:lnTo>
                    <a:lnTo>
                      <a:pt x="1113791" y="231340"/>
                    </a:lnTo>
                    <a:lnTo>
                      <a:pt x="0" y="231340"/>
                    </a:lnTo>
                    <a:close/>
                  </a:path>
                </a:pathLst>
              </a:custGeom>
              <a:solidFill>
                <a:srgbClr val="2657C1"/>
              </a:solidFill>
              <a:ln w="95250" cap="sq">
                <a:solidFill>
                  <a:srgbClr val="F7F7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113791" cy="269440"/>
              </a:xfrm>
              <a:prstGeom prst="rect">
                <a:avLst/>
              </a:prstGeom>
            </p:spPr>
            <p:txBody>
              <a:bodyPr lIns="93682" tIns="93682" rIns="93682" bIns="93682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 rot="-316424">
              <a:off x="644270" y="899793"/>
              <a:ext cx="7579709" cy="967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3"/>
                </a:lnSpc>
              </a:pPr>
              <a:r>
                <a:rPr lang="en-US" sz="5591" b="1">
                  <a:solidFill>
                    <a:srgbClr val="F7F7F7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Presentation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99243" y="8810040"/>
            <a:ext cx="6743294" cy="73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7"/>
              </a:lnSpc>
            </a:pPr>
            <a:r>
              <a:rPr lang="en-US" sz="2055" u="sng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  <a:hlinkClick r:id="rId2" tooltip="https://nthuyen1901.github.io/NGO-Huyen-Portfolio/"/>
              </a:rPr>
              <a:t>https://alexnguyen06.github.io/</a:t>
            </a:r>
          </a:p>
          <a:p>
            <a:pPr algn="r">
              <a:lnSpc>
                <a:spcPts val="2877"/>
              </a:lnSpc>
            </a:pPr>
            <a:r>
              <a:rPr lang="en-US" sz="2055" u="sng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https://nthuyen1901.github.io/NGO-Huyen-Portfolio/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40164" y="962025"/>
            <a:ext cx="4519136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329999" cy="391110"/>
          </a:xfrm>
          <a:custGeom>
            <a:avLst/>
            <a:gdLst/>
            <a:ahLst/>
            <a:cxnLst/>
            <a:rect l="l" t="t" r="r" b="b"/>
            <a:pathLst>
              <a:path w="329999" h="391110">
                <a:moveTo>
                  <a:pt x="0" y="0"/>
                </a:moveTo>
                <a:lnTo>
                  <a:pt x="329999" y="0"/>
                </a:lnTo>
                <a:lnTo>
                  <a:pt x="329999" y="391110"/>
                </a:lnTo>
                <a:lnTo>
                  <a:pt x="0" y="391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444069" y="962025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00515"/>
            <a:ext cx="2424961" cy="45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2657C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3661" y="8800515"/>
            <a:ext cx="2509545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Quynh Nguyen</a:t>
            </a:r>
          </a:p>
          <a:p>
            <a:pPr algn="just">
              <a:lnSpc>
                <a:spcPts val="3640"/>
              </a:lnSpc>
            </a:pPr>
            <a:r>
              <a:rPr lang="en-US" sz="2600" b="1" spc="-52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Thi</a:t>
            </a:r>
            <a:r>
              <a:rPr lang="en-US" sz="2600" b="1" spc="-52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 Huyen Ngo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1BCFA31-78A1-E24F-DB96-88CD1A2A4B0C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52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653290" y="-47938"/>
            <a:ext cx="130520" cy="4543948"/>
            <a:chOff x="0" y="0"/>
            <a:chExt cx="34376" cy="1196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6" cy="1196760"/>
            </a:xfrm>
            <a:custGeom>
              <a:avLst/>
              <a:gdLst/>
              <a:ahLst/>
              <a:cxnLst/>
              <a:rect l="l" t="t" r="r" b="b"/>
              <a:pathLst>
                <a:path w="34376" h="1196760">
                  <a:moveTo>
                    <a:pt x="0" y="0"/>
                  </a:moveTo>
                  <a:lnTo>
                    <a:pt x="34376" y="0"/>
                  </a:lnTo>
                  <a:lnTo>
                    <a:pt x="34376" y="1196760"/>
                  </a:lnTo>
                  <a:lnTo>
                    <a:pt x="0" y="1196760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376" cy="1263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9461" y="539913"/>
            <a:ext cx="329999" cy="391110"/>
          </a:xfrm>
          <a:custGeom>
            <a:avLst/>
            <a:gdLst/>
            <a:ahLst/>
            <a:cxnLst/>
            <a:rect l="l" t="t" r="r" b="b"/>
            <a:pathLst>
              <a:path w="329999" h="391110">
                <a:moveTo>
                  <a:pt x="0" y="0"/>
                </a:moveTo>
                <a:lnTo>
                  <a:pt x="329999" y="0"/>
                </a:lnTo>
                <a:lnTo>
                  <a:pt x="329999" y="391111"/>
                </a:lnTo>
                <a:lnTo>
                  <a:pt x="0" y="3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61" y="1275109"/>
            <a:ext cx="12691205" cy="185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68"/>
              </a:lnSpc>
            </a:pPr>
            <a:r>
              <a:rPr lang="en-US" sz="6093" b="1" spc="-121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Contexte</a:t>
            </a:r>
            <a:r>
              <a:rPr lang="en-US" sz="6093" b="1" spc="-121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et </a:t>
            </a:r>
            <a:r>
              <a:rPr lang="en-US" sz="6093" b="1" spc="-121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objectifs</a:t>
            </a:r>
            <a:r>
              <a:rPr lang="en-US" sz="6093" b="1" spc="-121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du </a:t>
            </a:r>
            <a:r>
              <a:rPr lang="en-US" sz="6093" b="1" spc="-121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système</a:t>
            </a:r>
            <a:r>
              <a:rPr lang="en-US" sz="6093" b="1" spc="-121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de gestion de bibliothèque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9461" y="3450324"/>
            <a:ext cx="15546163" cy="82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776" lvl="1" indent="-253888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Transformation numérique des bibliothèques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universitaires</a:t>
            </a:r>
            <a:endParaRPr lang="en-US" sz="2351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7776" lvl="1" indent="-253888" algn="l">
              <a:lnSpc>
                <a:spcPts val="3292"/>
              </a:lnSpc>
              <a:buFont typeface="Arial"/>
              <a:buChar char="•"/>
            </a:pP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Limites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systèmes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manuels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lenteur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erreurs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humaines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accès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limité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pas de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statistiques</a:t>
            </a:r>
            <a:r>
              <a:rPr lang="en-US" sz="2351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51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fiables</a:t>
            </a:r>
            <a:endParaRPr lang="en-US" sz="2351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573219" y="2322054"/>
            <a:ext cx="192235" cy="5450657"/>
            <a:chOff x="0" y="0"/>
            <a:chExt cx="50630" cy="14355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630" cy="1435564"/>
            </a:xfrm>
            <a:custGeom>
              <a:avLst/>
              <a:gdLst/>
              <a:ahLst/>
              <a:cxnLst/>
              <a:rect l="l" t="t" r="r" b="b"/>
              <a:pathLst>
                <a:path w="50630" h="1435564">
                  <a:moveTo>
                    <a:pt x="0" y="0"/>
                  </a:moveTo>
                  <a:lnTo>
                    <a:pt x="50630" y="0"/>
                  </a:lnTo>
                  <a:lnTo>
                    <a:pt x="50630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0630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9461" y="4564872"/>
            <a:ext cx="18278283" cy="1361565"/>
            <a:chOff x="0" y="0"/>
            <a:chExt cx="4814033" cy="347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4033" cy="347079"/>
            </a:xfrm>
            <a:custGeom>
              <a:avLst/>
              <a:gdLst/>
              <a:ahLst/>
              <a:cxnLst/>
              <a:rect l="l" t="t" r="r" b="b"/>
              <a:pathLst>
                <a:path w="4814033" h="347079">
                  <a:moveTo>
                    <a:pt x="0" y="0"/>
                  </a:moveTo>
                  <a:lnTo>
                    <a:pt x="4814033" y="0"/>
                  </a:lnTo>
                  <a:lnTo>
                    <a:pt x="4814033" y="347079"/>
                  </a:lnTo>
                  <a:lnTo>
                    <a:pt x="0" y="347079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4814033" cy="413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1071" y="5078051"/>
            <a:ext cx="378955" cy="37895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58749" y="4863162"/>
            <a:ext cx="13986411" cy="80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8"/>
              </a:lnSpc>
            </a:pPr>
            <a:r>
              <a:rPr lang="en-US" sz="283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Objectif général : concevoir un système d’information web complet pour gérer prêts/retours, catalogues, utilisateurs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31071" y="6083531"/>
            <a:ext cx="18278283" cy="2290915"/>
            <a:chOff x="0" y="0"/>
            <a:chExt cx="4814033" cy="6033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4033" cy="603369"/>
            </a:xfrm>
            <a:custGeom>
              <a:avLst/>
              <a:gdLst/>
              <a:ahLst/>
              <a:cxnLst/>
              <a:rect l="l" t="t" r="r" b="b"/>
              <a:pathLst>
                <a:path w="4814033" h="603369">
                  <a:moveTo>
                    <a:pt x="0" y="0"/>
                  </a:moveTo>
                  <a:lnTo>
                    <a:pt x="4814033" y="0"/>
                  </a:lnTo>
                  <a:lnTo>
                    <a:pt x="4814033" y="603369"/>
                  </a:lnTo>
                  <a:lnTo>
                    <a:pt x="0" y="603369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4814033" cy="67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9272" y="6565777"/>
            <a:ext cx="378955" cy="37895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538899" y="6224173"/>
            <a:ext cx="15749101" cy="23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8"/>
              </a:lnSpc>
            </a:pPr>
            <a:r>
              <a:rPr lang="en-US" sz="283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Objectifs spécifiques :</a:t>
            </a:r>
          </a:p>
          <a:p>
            <a:pPr marL="611120" lvl="1" indent="-305560" algn="l">
              <a:lnSpc>
                <a:spcPts val="3028"/>
              </a:lnSpc>
              <a:buFont typeface="Arial"/>
              <a:buChar char="•"/>
            </a:pPr>
            <a:r>
              <a:rPr lang="en-US" sz="283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Automatiser les emprunts/retours, centraliser les données (livres, étudiants, emprunts)</a:t>
            </a:r>
          </a:p>
          <a:p>
            <a:pPr marL="611120" lvl="1" indent="-305560" algn="l">
              <a:lnSpc>
                <a:spcPts val="3028"/>
              </a:lnSpc>
              <a:buFont typeface="Arial"/>
              <a:buChar char="•"/>
            </a:pPr>
            <a:r>
              <a:rPr lang="en-US" sz="283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Offrir un accès 24h/24 via une application web responsive</a:t>
            </a:r>
          </a:p>
          <a:p>
            <a:pPr marL="611120" lvl="1" indent="-305560" algn="l">
              <a:lnSpc>
                <a:spcPts val="3028"/>
              </a:lnSpc>
              <a:buFont typeface="Arial"/>
              <a:buChar char="•"/>
            </a:pPr>
            <a:r>
              <a:rPr lang="en-US" sz="283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Assurer sécurité (authentification, mots de passe hachés) et fiabilité des données</a:t>
            </a:r>
          </a:p>
          <a:p>
            <a:pPr algn="l">
              <a:lnSpc>
                <a:spcPts val="3242"/>
              </a:lnSpc>
            </a:pPr>
            <a:endParaRPr lang="en-US" sz="2830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-952174" y="3744331"/>
            <a:ext cx="192235" cy="5450657"/>
            <a:chOff x="0" y="0"/>
            <a:chExt cx="50630" cy="14355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630" cy="1435564"/>
            </a:xfrm>
            <a:custGeom>
              <a:avLst/>
              <a:gdLst/>
              <a:ahLst/>
              <a:cxnLst/>
              <a:rect l="l" t="t" r="r" b="b"/>
              <a:pathLst>
                <a:path w="50630" h="1435564">
                  <a:moveTo>
                    <a:pt x="0" y="0"/>
                  </a:moveTo>
                  <a:lnTo>
                    <a:pt x="50630" y="0"/>
                  </a:lnTo>
                  <a:lnTo>
                    <a:pt x="50630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50630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-573219" y="6154810"/>
            <a:ext cx="192235" cy="5450657"/>
            <a:chOff x="0" y="0"/>
            <a:chExt cx="50630" cy="14355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630" cy="1435564"/>
            </a:xfrm>
            <a:custGeom>
              <a:avLst/>
              <a:gdLst/>
              <a:ahLst/>
              <a:cxnLst/>
              <a:rect l="l" t="t" r="r" b="b"/>
              <a:pathLst>
                <a:path w="50630" h="1435564">
                  <a:moveTo>
                    <a:pt x="0" y="0"/>
                  </a:moveTo>
                  <a:lnTo>
                    <a:pt x="50630" y="0"/>
                  </a:lnTo>
                  <a:lnTo>
                    <a:pt x="50630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50630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869272" y="8531540"/>
            <a:ext cx="17863291" cy="1164022"/>
            <a:chOff x="0" y="0"/>
            <a:chExt cx="4704735" cy="3065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04735" cy="306574"/>
            </a:xfrm>
            <a:custGeom>
              <a:avLst/>
              <a:gdLst/>
              <a:ahLst/>
              <a:cxnLst/>
              <a:rect l="l" t="t" r="r" b="b"/>
              <a:pathLst>
                <a:path w="4704735" h="306574">
                  <a:moveTo>
                    <a:pt x="0" y="0"/>
                  </a:moveTo>
                  <a:lnTo>
                    <a:pt x="4704735" y="0"/>
                  </a:lnTo>
                  <a:lnTo>
                    <a:pt x="4704735" y="306574"/>
                  </a:lnTo>
                  <a:lnTo>
                    <a:pt x="0" y="30657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4704735" cy="37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38899" y="8834782"/>
            <a:ext cx="378955" cy="37895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314398" y="8622696"/>
            <a:ext cx="14500696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Objectifs pédagogiques :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Mettre en pratique analyse, modélisation, développement web, travail en binôme MIAGE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576FD2F-5EBE-7322-A465-CA70774701F0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2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7D2A6D3-1204-59BC-4727-1A041273B637}"/>
              </a:ext>
            </a:extLst>
          </p:cNvPr>
          <p:cNvSpPr txBox="1"/>
          <p:nvPr/>
        </p:nvSpPr>
        <p:spPr>
          <a:xfrm>
            <a:off x="13882391" y="473238"/>
            <a:ext cx="3878698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25" grpId="0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3932531" y="-2354428"/>
            <a:ext cx="112669" cy="9689731"/>
            <a:chOff x="0" y="0"/>
            <a:chExt cx="29674" cy="25520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74" cy="2552028"/>
            </a:xfrm>
            <a:custGeom>
              <a:avLst/>
              <a:gdLst/>
              <a:ahLst/>
              <a:cxnLst/>
              <a:rect l="l" t="t" r="r" b="b"/>
              <a:pathLst>
                <a:path w="29674" h="2552028">
                  <a:moveTo>
                    <a:pt x="0" y="0"/>
                  </a:moveTo>
                  <a:lnTo>
                    <a:pt x="29674" y="0"/>
                  </a:lnTo>
                  <a:lnTo>
                    <a:pt x="29674" y="2552028"/>
                  </a:lnTo>
                  <a:lnTo>
                    <a:pt x="0" y="2552028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674" cy="261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9460" y="1205105"/>
            <a:ext cx="16230600" cy="103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70"/>
              </a:lnSpc>
            </a:pPr>
            <a:r>
              <a:rPr lang="en-US" sz="5693" b="1" spc="-113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Analyse</a:t>
            </a:r>
            <a:r>
              <a:rPr lang="en-US" sz="5693" b="1" spc="-113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5693" b="1" spc="-113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fonctionnelle</a:t>
            </a:r>
            <a:r>
              <a:rPr lang="en-US" sz="5693" b="1" spc="-113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et </a:t>
            </a:r>
            <a:r>
              <a:rPr lang="en-US" sz="5693" b="1" spc="-113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acteurs</a:t>
            </a:r>
            <a:r>
              <a:rPr lang="en-US" sz="5693" b="1" spc="-113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du </a:t>
            </a:r>
            <a:r>
              <a:rPr lang="en-US" sz="5693" b="1" spc="-113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système</a:t>
            </a:r>
            <a:endParaRPr lang="en-US" sz="5693" b="1" spc="-113" dirty="0">
              <a:solidFill>
                <a:srgbClr val="2657C1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39461" y="539913"/>
            <a:ext cx="329999" cy="391110"/>
          </a:xfrm>
          <a:custGeom>
            <a:avLst/>
            <a:gdLst/>
            <a:ahLst/>
            <a:cxnLst/>
            <a:rect l="l" t="t" r="r" b="b"/>
            <a:pathLst>
              <a:path w="329999" h="391110">
                <a:moveTo>
                  <a:pt x="0" y="0"/>
                </a:moveTo>
                <a:lnTo>
                  <a:pt x="329999" y="0"/>
                </a:lnTo>
                <a:lnTo>
                  <a:pt x="329999" y="391111"/>
                </a:lnTo>
                <a:lnTo>
                  <a:pt x="0" y="3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35584" y="3285268"/>
            <a:ext cx="8294310" cy="2931741"/>
            <a:chOff x="0" y="0"/>
            <a:chExt cx="1818778" cy="642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8778" cy="642873"/>
            </a:xfrm>
            <a:custGeom>
              <a:avLst/>
              <a:gdLst/>
              <a:ahLst/>
              <a:cxnLst/>
              <a:rect l="l" t="t" r="r" b="b"/>
              <a:pathLst>
                <a:path w="1818778" h="642873">
                  <a:moveTo>
                    <a:pt x="0" y="0"/>
                  </a:moveTo>
                  <a:lnTo>
                    <a:pt x="1818778" y="0"/>
                  </a:lnTo>
                  <a:lnTo>
                    <a:pt x="1818778" y="642873"/>
                  </a:lnTo>
                  <a:lnTo>
                    <a:pt x="0" y="642873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2657C1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18778" cy="709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584" y="6321784"/>
            <a:ext cx="8294310" cy="3031270"/>
            <a:chOff x="0" y="0"/>
            <a:chExt cx="1818778" cy="66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18778" cy="664698"/>
            </a:xfrm>
            <a:custGeom>
              <a:avLst/>
              <a:gdLst/>
              <a:ahLst/>
              <a:cxnLst/>
              <a:rect l="l" t="t" r="r" b="b"/>
              <a:pathLst>
                <a:path w="1818778" h="664698">
                  <a:moveTo>
                    <a:pt x="0" y="0"/>
                  </a:moveTo>
                  <a:lnTo>
                    <a:pt x="1818778" y="0"/>
                  </a:lnTo>
                  <a:lnTo>
                    <a:pt x="1818778" y="664698"/>
                  </a:lnTo>
                  <a:lnTo>
                    <a:pt x="0" y="664698"/>
                  </a:lnTo>
                  <a:close/>
                </a:path>
              </a:pathLst>
            </a:custGeom>
            <a:solidFill>
              <a:srgbClr val="2657C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18778" cy="731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9989" y="3285268"/>
            <a:ext cx="8294310" cy="2931741"/>
            <a:chOff x="0" y="0"/>
            <a:chExt cx="1818778" cy="6428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8778" cy="642873"/>
            </a:xfrm>
            <a:custGeom>
              <a:avLst/>
              <a:gdLst/>
              <a:ahLst/>
              <a:cxnLst/>
              <a:rect l="l" t="t" r="r" b="b"/>
              <a:pathLst>
                <a:path w="1818778" h="642873">
                  <a:moveTo>
                    <a:pt x="0" y="0"/>
                  </a:moveTo>
                  <a:lnTo>
                    <a:pt x="1818778" y="0"/>
                  </a:lnTo>
                  <a:lnTo>
                    <a:pt x="1818778" y="642873"/>
                  </a:lnTo>
                  <a:lnTo>
                    <a:pt x="0" y="642873"/>
                  </a:lnTo>
                  <a:close/>
                </a:path>
              </a:pathLst>
            </a:custGeom>
            <a:solidFill>
              <a:srgbClr val="2657C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818778" cy="709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19989" y="6321784"/>
            <a:ext cx="8294310" cy="3031270"/>
            <a:chOff x="0" y="0"/>
            <a:chExt cx="1818778" cy="66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18778" cy="664698"/>
            </a:xfrm>
            <a:custGeom>
              <a:avLst/>
              <a:gdLst/>
              <a:ahLst/>
              <a:cxnLst/>
              <a:rect l="l" t="t" r="r" b="b"/>
              <a:pathLst>
                <a:path w="1818778" h="664698">
                  <a:moveTo>
                    <a:pt x="0" y="0"/>
                  </a:moveTo>
                  <a:lnTo>
                    <a:pt x="1818778" y="0"/>
                  </a:lnTo>
                  <a:lnTo>
                    <a:pt x="1818778" y="664698"/>
                  </a:lnTo>
                  <a:lnTo>
                    <a:pt x="0" y="664698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2657C1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818778" cy="731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95298" y="3918118"/>
            <a:ext cx="7574882" cy="246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057" lvl="1" indent="-218528" algn="just">
              <a:lnSpc>
                <a:spcPts val="2834"/>
              </a:lnSpc>
              <a:buFont typeface="Arial"/>
              <a:buChar char="•"/>
            </a:pP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consulter le catalogue,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vérifier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disponibilité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demander un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emprunt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suivre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son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historique</a:t>
            </a:r>
            <a:endParaRPr lang="en-US" sz="2024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7057" lvl="1" indent="-218528" algn="just">
              <a:lnSpc>
                <a:spcPts val="2834"/>
              </a:lnSpc>
              <a:buFont typeface="Arial"/>
              <a:buChar char="•"/>
            </a:pP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gérer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livres,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catégories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comptes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étudiants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valider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/refuser les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suivre</a:t>
            </a: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retours</a:t>
            </a:r>
          </a:p>
          <a:p>
            <a:pPr marL="437057" lvl="1" indent="-218528" algn="just">
              <a:lnSpc>
                <a:spcPts val="2834"/>
              </a:lnSpc>
              <a:buFont typeface="Arial"/>
              <a:buChar char="•"/>
            </a:pPr>
            <a:r>
              <a:rPr lang="en-US" sz="2024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Administration / SI : supervision, exploitation des </a:t>
            </a:r>
            <a:r>
              <a:rPr lang="en-US" sz="2024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statistiques</a:t>
            </a:r>
            <a:endParaRPr lang="en-US" sz="2024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834"/>
              </a:lnSpc>
            </a:pPr>
            <a:endParaRPr lang="en-US" sz="2024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81461" y="6746831"/>
            <a:ext cx="6596472" cy="29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4"/>
              </a:lnSpc>
            </a:pPr>
            <a:r>
              <a:rPr lang="en-US" sz="2882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Fonctionnalités côté bibliothécaire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5071" y="7079681"/>
            <a:ext cx="7475336" cy="235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53" lvl="1" indent="-240677" algn="just">
              <a:lnSpc>
                <a:spcPts val="3121"/>
              </a:lnSpc>
              <a:buFont typeface="Arial"/>
              <a:buChar char="•"/>
            </a:pP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Tableau de bord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sécurisé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 (Panel)</a:t>
            </a:r>
          </a:p>
          <a:p>
            <a:pPr marL="481353" lvl="1" indent="-240677" algn="just">
              <a:lnSpc>
                <a:spcPts val="3121"/>
              </a:lnSpc>
              <a:buFont typeface="Arial"/>
              <a:buChar char="•"/>
            </a:pP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CRUD sur les livres,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catégories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comptes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étudiants</a:t>
            </a:r>
            <a:endParaRPr lang="en-US" sz="2229" dirty="0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81353" lvl="1" indent="-240677" algn="just">
              <a:lnSpc>
                <a:spcPts val="3121"/>
              </a:lnSpc>
              <a:buFont typeface="Arial"/>
              <a:buChar char="•"/>
            </a:pP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Gestion des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book_request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) et des 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emprunts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229" dirty="0" err="1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issue_book</a:t>
            </a:r>
            <a:r>
              <a:rPr lang="en-US" sz="2229" dirty="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just">
              <a:lnSpc>
                <a:spcPts val="3121"/>
              </a:lnSpc>
            </a:pPr>
            <a:endParaRPr lang="en-US" sz="2229" dirty="0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75826" y="4155240"/>
            <a:ext cx="7382636" cy="204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501" lvl="1" indent="-251751" algn="just">
              <a:lnSpc>
                <a:spcPts val="3264"/>
              </a:lnSpc>
              <a:buFont typeface="Arial"/>
              <a:buChar char="•"/>
            </a:pPr>
            <a:r>
              <a:rPr lang="en-US" sz="2332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Inscription &amp; connexion sécurisée</a:t>
            </a:r>
          </a:p>
          <a:p>
            <a:pPr marL="503501" lvl="1" indent="-251751" algn="just">
              <a:lnSpc>
                <a:spcPts val="3264"/>
              </a:lnSpc>
              <a:buFont typeface="Arial"/>
              <a:buChar char="•"/>
            </a:pPr>
            <a:r>
              <a:rPr lang="en-US" sz="2332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Recherche par titre/auteur/catégorie</a:t>
            </a:r>
          </a:p>
          <a:p>
            <a:pPr marL="503501" lvl="1" indent="-251751" algn="just">
              <a:lnSpc>
                <a:spcPts val="3264"/>
              </a:lnSpc>
              <a:buFont typeface="Arial"/>
              <a:buChar char="•"/>
            </a:pPr>
            <a:r>
              <a:rPr lang="en-US" sz="2332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Demande d’emprunt en ligne, consultation des emprunts actifs</a:t>
            </a:r>
          </a:p>
          <a:p>
            <a:pPr algn="just">
              <a:lnSpc>
                <a:spcPts val="3264"/>
              </a:lnSpc>
            </a:pPr>
            <a:endParaRPr lang="en-US" sz="2332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9875826" y="6613481"/>
            <a:ext cx="455157" cy="45515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661990" y="6746831"/>
            <a:ext cx="5703037" cy="29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4"/>
              </a:lnSpc>
            </a:pPr>
            <a:r>
              <a:rPr lang="en-US" sz="2882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Fonctionnalités globales 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75826" y="7168079"/>
            <a:ext cx="7382636" cy="196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53" lvl="1" indent="-240677" algn="just">
              <a:lnSpc>
                <a:spcPts val="3121"/>
              </a:lnSpc>
              <a:buFont typeface="Arial"/>
              <a:buChar char="•"/>
            </a:pP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Gestion des sessions et </a:t>
            </a:r>
            <a:r>
              <a:rPr lang="en-US" sz="2229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rôles</a:t>
            </a: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229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en-US" sz="2229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81353" lvl="1" indent="-240677" algn="just">
              <a:lnSpc>
                <a:spcPts val="3121"/>
              </a:lnSpc>
              <a:buFont typeface="Arial"/>
              <a:buChar char="•"/>
            </a:pPr>
            <a:r>
              <a:rPr lang="en-US" sz="2229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Formulaire</a:t>
            </a: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de contact + stockage des messages (</a:t>
            </a:r>
            <a:r>
              <a:rPr lang="en-US" sz="2229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contacttable</a:t>
            </a:r>
            <a:r>
              <a:rPr lang="en-US" sz="2229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) + envoi mail SMTP</a:t>
            </a:r>
          </a:p>
          <a:p>
            <a:pPr algn="just">
              <a:lnSpc>
                <a:spcPts val="3121"/>
              </a:lnSpc>
            </a:pPr>
            <a:endParaRPr lang="en-US" sz="2229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98272" y="3550451"/>
            <a:ext cx="388762" cy="38876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769755" y="3664751"/>
            <a:ext cx="4988867" cy="28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3"/>
              </a:lnSpc>
            </a:pPr>
            <a:r>
              <a:rPr lang="en-US" sz="2662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Acteurs principaux 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47962" y="3654191"/>
            <a:ext cx="6668705" cy="29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4"/>
              </a:lnSpc>
            </a:pPr>
            <a:r>
              <a:rPr lang="en-US" sz="2882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Fonctionnalités côté étudiant :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160468" y="6613481"/>
            <a:ext cx="388762" cy="38876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875826" y="3550451"/>
            <a:ext cx="388762" cy="38876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D22A19B6-1E48-6E8B-BC1D-766C36B9E3A1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3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483ECC8-A2D3-4AED-E0C4-71A81F711613}"/>
              </a:ext>
            </a:extLst>
          </p:cNvPr>
          <p:cNvSpPr txBox="1"/>
          <p:nvPr/>
        </p:nvSpPr>
        <p:spPr>
          <a:xfrm>
            <a:off x="13882391" y="473238"/>
            <a:ext cx="3878698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  <p:bldP spid="23" grpId="0"/>
      <p:bldP spid="27" grpId="0"/>
      <p:bldP spid="28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098411" y="7307797"/>
            <a:ext cx="157142" cy="5450657"/>
            <a:chOff x="0" y="0"/>
            <a:chExt cx="41387" cy="1435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87" cy="1435564"/>
            </a:xfrm>
            <a:custGeom>
              <a:avLst/>
              <a:gdLst/>
              <a:ahLst/>
              <a:cxnLst/>
              <a:rect l="l" t="t" r="r" b="b"/>
              <a:pathLst>
                <a:path w="41387" h="1435564">
                  <a:moveTo>
                    <a:pt x="0" y="0"/>
                  </a:moveTo>
                  <a:lnTo>
                    <a:pt x="41387" y="0"/>
                  </a:lnTo>
                  <a:lnTo>
                    <a:pt x="41387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1387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0109" y="2445152"/>
            <a:ext cx="10977942" cy="7300331"/>
          </a:xfrm>
          <a:custGeom>
            <a:avLst/>
            <a:gdLst/>
            <a:ahLst/>
            <a:cxnLst/>
            <a:rect l="l" t="t" r="r" b="b"/>
            <a:pathLst>
              <a:path w="10977942" h="7300331">
                <a:moveTo>
                  <a:pt x="0" y="0"/>
                </a:moveTo>
                <a:lnTo>
                  <a:pt x="10977942" y="0"/>
                </a:lnTo>
                <a:lnTo>
                  <a:pt x="10977942" y="7300331"/>
                </a:lnTo>
                <a:lnTo>
                  <a:pt x="0" y="7300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965436"/>
            <a:ext cx="16230600" cy="125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0"/>
              </a:lnSpc>
            </a:pPr>
            <a:r>
              <a:rPr lang="en-US" sz="6993" b="1" spc="-139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Modèle</a:t>
            </a:r>
            <a:r>
              <a:rPr lang="en-US" sz="6993" b="1" spc="-139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de Données &amp; Architecture 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716512" y="2445152"/>
            <a:ext cx="3373051" cy="768642"/>
            <a:chOff x="0" y="0"/>
            <a:chExt cx="812800" cy="185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5219"/>
            </a:xfrm>
            <a:custGeom>
              <a:avLst/>
              <a:gdLst/>
              <a:ahLst/>
              <a:cxnLst/>
              <a:rect l="l" t="t" r="r" b="b"/>
              <a:pathLst>
                <a:path w="812800" h="185219">
                  <a:moveTo>
                    <a:pt x="0" y="0"/>
                  </a:moveTo>
                  <a:lnTo>
                    <a:pt x="812800" y="0"/>
                  </a:lnTo>
                  <a:lnTo>
                    <a:pt x="812800" y="185219"/>
                  </a:lnTo>
                  <a:lnTo>
                    <a:pt x="0" y="185219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70944"/>
            </a:xfrm>
            <a:prstGeom prst="rect">
              <a:avLst/>
            </a:prstGeom>
          </p:spPr>
          <p:txBody>
            <a:bodyPr lIns="62454" tIns="62454" rIns="62454" bIns="62454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6512" y="2574221"/>
            <a:ext cx="3373051" cy="44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489" b="1" spc="-49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Entités principales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6512" y="3350352"/>
            <a:ext cx="5981715" cy="120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Livre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Catégorie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Demande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Emprunt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Contact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716512" y="4753355"/>
            <a:ext cx="3373051" cy="768642"/>
            <a:chOff x="0" y="0"/>
            <a:chExt cx="812800" cy="1852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85219"/>
            </a:xfrm>
            <a:custGeom>
              <a:avLst/>
              <a:gdLst/>
              <a:ahLst/>
              <a:cxnLst/>
              <a:rect l="l" t="t" r="r" b="b"/>
              <a:pathLst>
                <a:path w="812800" h="185219">
                  <a:moveTo>
                    <a:pt x="0" y="0"/>
                  </a:moveTo>
                  <a:lnTo>
                    <a:pt x="812800" y="0"/>
                  </a:lnTo>
                  <a:lnTo>
                    <a:pt x="812800" y="185219"/>
                  </a:lnTo>
                  <a:lnTo>
                    <a:pt x="0" y="185219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812800" cy="270944"/>
            </a:xfrm>
            <a:prstGeom prst="rect">
              <a:avLst/>
            </a:prstGeom>
          </p:spPr>
          <p:txBody>
            <a:bodyPr lIns="62454" tIns="62454" rIns="62454" bIns="62454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869328" y="4883540"/>
            <a:ext cx="2503606" cy="44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489" b="1" spc="-49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Relations clés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6512" y="5658555"/>
            <a:ext cx="5981715" cy="160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361" lvl="1" indent="-245180" algn="l">
              <a:lnSpc>
                <a:spcPts val="3179"/>
              </a:lnSpc>
              <a:buFont typeface="Arial"/>
              <a:buChar char="•"/>
            </a:pP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Catégorie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1→n Livres</a:t>
            </a:r>
          </a:p>
          <a:p>
            <a:pPr marL="490361" lvl="1" indent="-245180" algn="l">
              <a:lnSpc>
                <a:spcPts val="3179"/>
              </a:lnSpc>
              <a:buFont typeface="Arial"/>
              <a:buChar char="•"/>
            </a:pP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1→n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Emprunts</a:t>
            </a:r>
            <a:endParaRPr lang="en-US" sz="227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0361" lvl="1" indent="-245180" algn="l">
              <a:lnSpc>
                <a:spcPts val="3179"/>
              </a:lnSpc>
              <a:buFont typeface="Arial"/>
              <a:buChar char="•"/>
            </a:pP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Livre 1→n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Emprunts</a:t>
            </a:r>
            <a:endParaRPr lang="en-US" sz="227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0361" lvl="1" indent="-245180" algn="l">
              <a:lnSpc>
                <a:spcPts val="3179"/>
              </a:lnSpc>
              <a:buFont typeface="Arial"/>
              <a:buChar char="•"/>
            </a:pP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1→n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Emprunts</a:t>
            </a:r>
            <a:endParaRPr lang="en-US" sz="227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1716512" y="7488131"/>
            <a:ext cx="3373051" cy="768642"/>
            <a:chOff x="0" y="0"/>
            <a:chExt cx="812800" cy="1852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85219"/>
            </a:xfrm>
            <a:custGeom>
              <a:avLst/>
              <a:gdLst/>
              <a:ahLst/>
              <a:cxnLst/>
              <a:rect l="l" t="t" r="r" b="b"/>
              <a:pathLst>
                <a:path w="812800" h="185219">
                  <a:moveTo>
                    <a:pt x="0" y="0"/>
                  </a:moveTo>
                  <a:lnTo>
                    <a:pt x="812800" y="0"/>
                  </a:lnTo>
                  <a:lnTo>
                    <a:pt x="812800" y="185219"/>
                  </a:lnTo>
                  <a:lnTo>
                    <a:pt x="0" y="185219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270944"/>
            </a:xfrm>
            <a:prstGeom prst="rect">
              <a:avLst/>
            </a:prstGeom>
          </p:spPr>
          <p:txBody>
            <a:bodyPr lIns="62454" tIns="62454" rIns="62454" bIns="62454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69328" y="7618316"/>
            <a:ext cx="3373051" cy="44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489" b="1" spc="-49">
                <a:solidFill>
                  <a:srgbClr val="F7F7F7"/>
                </a:solidFill>
                <a:latin typeface="Poppins Bold"/>
                <a:ea typeface="Poppins Bold"/>
                <a:cs typeface="Poppins Bold"/>
                <a:sym typeface="Poppins Bold"/>
              </a:rPr>
              <a:t>Rôle du modèle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6512" y="8393331"/>
            <a:ext cx="5981715" cy="8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Centralisation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Intégrité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Traçabilité</a:t>
            </a:r>
            <a:r>
              <a:rPr lang="en-US" sz="227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227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Statistiques</a:t>
            </a:r>
            <a:endParaRPr lang="en-US" sz="227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" name="Group 23"/>
          <p:cNvGrpSpPr/>
          <p:nvPr/>
        </p:nvGrpSpPr>
        <p:grpSpPr>
          <a:xfrm rot="-5400000">
            <a:off x="3654349" y="-1712292"/>
            <a:ext cx="90847" cy="7857687"/>
            <a:chOff x="0" y="0"/>
            <a:chExt cx="23927" cy="20695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27" cy="2069514"/>
            </a:xfrm>
            <a:custGeom>
              <a:avLst/>
              <a:gdLst/>
              <a:ahLst/>
              <a:cxnLst/>
              <a:rect l="l" t="t" r="r" b="b"/>
              <a:pathLst>
                <a:path w="23927" h="2069514">
                  <a:moveTo>
                    <a:pt x="0" y="0"/>
                  </a:moveTo>
                  <a:lnTo>
                    <a:pt x="23927" y="0"/>
                  </a:lnTo>
                  <a:lnTo>
                    <a:pt x="23927" y="2069514"/>
                  </a:lnTo>
                  <a:lnTo>
                    <a:pt x="0" y="206951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3927" cy="213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F4A550A-399B-E7FE-AAE7-7CF35A2698FE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4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97DAEBE-3853-0033-ED64-D28B3BECD548}"/>
              </a:ext>
            </a:extLst>
          </p:cNvPr>
          <p:cNvSpPr txBox="1"/>
          <p:nvPr/>
        </p:nvSpPr>
        <p:spPr>
          <a:xfrm>
            <a:off x="13882391" y="473238"/>
            <a:ext cx="3878698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640518" y="-499467"/>
            <a:ext cx="69794" cy="5350831"/>
            <a:chOff x="0" y="0"/>
            <a:chExt cx="18382" cy="1409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82" cy="1409272"/>
            </a:xfrm>
            <a:custGeom>
              <a:avLst/>
              <a:gdLst/>
              <a:ahLst/>
              <a:cxnLst/>
              <a:rect l="l" t="t" r="r" b="b"/>
              <a:pathLst>
                <a:path w="18382" h="1409272">
                  <a:moveTo>
                    <a:pt x="0" y="0"/>
                  </a:moveTo>
                  <a:lnTo>
                    <a:pt x="18382" y="0"/>
                  </a:lnTo>
                  <a:lnTo>
                    <a:pt x="18382" y="1409272"/>
                  </a:lnTo>
                  <a:lnTo>
                    <a:pt x="0" y="1409272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382" cy="1475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54830" y="894831"/>
            <a:ext cx="16297705" cy="116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6493" b="1" spc="-129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Architecture du Système </a:t>
            </a:r>
            <a:r>
              <a:rPr lang="en-US" sz="6493" b="1" spc="-129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d’Information</a:t>
            </a:r>
            <a:endParaRPr lang="en-US" sz="6493" b="1" spc="-129" dirty="0">
              <a:solidFill>
                <a:srgbClr val="2657C1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31" y="2580866"/>
            <a:ext cx="4708475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1. Architecture en 3 couches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65388" y="3257776"/>
            <a:ext cx="3890133" cy="1040461"/>
            <a:chOff x="0" y="0"/>
            <a:chExt cx="1024562" cy="274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4562" cy="274031"/>
            </a:xfrm>
            <a:custGeom>
              <a:avLst/>
              <a:gdLst/>
              <a:ahLst/>
              <a:cxnLst/>
              <a:rect l="l" t="t" r="r" b="b"/>
              <a:pathLst>
                <a:path w="1024562" h="274031">
                  <a:moveTo>
                    <a:pt x="33832" y="0"/>
                  </a:moveTo>
                  <a:lnTo>
                    <a:pt x="990729" y="0"/>
                  </a:lnTo>
                  <a:cubicBezTo>
                    <a:pt x="999702" y="0"/>
                    <a:pt x="1008308" y="3564"/>
                    <a:pt x="1014653" y="9909"/>
                  </a:cubicBezTo>
                  <a:cubicBezTo>
                    <a:pt x="1020997" y="16254"/>
                    <a:pt x="1024562" y="24860"/>
                    <a:pt x="1024562" y="33832"/>
                  </a:cubicBezTo>
                  <a:lnTo>
                    <a:pt x="1024562" y="240198"/>
                  </a:lnTo>
                  <a:cubicBezTo>
                    <a:pt x="1024562" y="249171"/>
                    <a:pt x="1020997" y="257777"/>
                    <a:pt x="1014653" y="264122"/>
                  </a:cubicBezTo>
                  <a:cubicBezTo>
                    <a:pt x="1008308" y="270466"/>
                    <a:pt x="999702" y="274031"/>
                    <a:pt x="990729" y="274031"/>
                  </a:cubicBezTo>
                  <a:lnTo>
                    <a:pt x="33832" y="274031"/>
                  </a:lnTo>
                  <a:cubicBezTo>
                    <a:pt x="24860" y="274031"/>
                    <a:pt x="16254" y="270466"/>
                    <a:pt x="9909" y="264122"/>
                  </a:cubicBezTo>
                  <a:cubicBezTo>
                    <a:pt x="3564" y="257777"/>
                    <a:pt x="0" y="249171"/>
                    <a:pt x="0" y="240198"/>
                  </a:cubicBezTo>
                  <a:lnTo>
                    <a:pt x="0" y="33832"/>
                  </a:lnTo>
                  <a:cubicBezTo>
                    <a:pt x="0" y="24860"/>
                    <a:pt x="3564" y="16254"/>
                    <a:pt x="9909" y="9909"/>
                  </a:cubicBezTo>
                  <a:cubicBezTo>
                    <a:pt x="16254" y="3564"/>
                    <a:pt x="24860" y="0"/>
                    <a:pt x="33832" y="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24562" cy="331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Présentation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(Front-end)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01040" y="3257776"/>
            <a:ext cx="3890133" cy="1040461"/>
            <a:chOff x="0" y="0"/>
            <a:chExt cx="1024562" cy="274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4562" cy="274031"/>
            </a:xfrm>
            <a:custGeom>
              <a:avLst/>
              <a:gdLst/>
              <a:ahLst/>
              <a:cxnLst/>
              <a:rect l="l" t="t" r="r" b="b"/>
              <a:pathLst>
                <a:path w="1024562" h="274031">
                  <a:moveTo>
                    <a:pt x="33832" y="0"/>
                  </a:moveTo>
                  <a:lnTo>
                    <a:pt x="990729" y="0"/>
                  </a:lnTo>
                  <a:cubicBezTo>
                    <a:pt x="999702" y="0"/>
                    <a:pt x="1008308" y="3564"/>
                    <a:pt x="1014653" y="9909"/>
                  </a:cubicBezTo>
                  <a:cubicBezTo>
                    <a:pt x="1020997" y="16254"/>
                    <a:pt x="1024562" y="24860"/>
                    <a:pt x="1024562" y="33832"/>
                  </a:cubicBezTo>
                  <a:lnTo>
                    <a:pt x="1024562" y="240198"/>
                  </a:lnTo>
                  <a:cubicBezTo>
                    <a:pt x="1024562" y="249171"/>
                    <a:pt x="1020997" y="257777"/>
                    <a:pt x="1014653" y="264122"/>
                  </a:cubicBezTo>
                  <a:cubicBezTo>
                    <a:pt x="1008308" y="270466"/>
                    <a:pt x="999702" y="274031"/>
                    <a:pt x="990729" y="274031"/>
                  </a:cubicBezTo>
                  <a:lnTo>
                    <a:pt x="33832" y="274031"/>
                  </a:lnTo>
                  <a:cubicBezTo>
                    <a:pt x="24860" y="274031"/>
                    <a:pt x="16254" y="270466"/>
                    <a:pt x="9909" y="264122"/>
                  </a:cubicBezTo>
                  <a:cubicBezTo>
                    <a:pt x="3564" y="257777"/>
                    <a:pt x="0" y="249171"/>
                    <a:pt x="0" y="240198"/>
                  </a:cubicBezTo>
                  <a:lnTo>
                    <a:pt x="0" y="33832"/>
                  </a:lnTo>
                  <a:cubicBezTo>
                    <a:pt x="0" y="24860"/>
                    <a:pt x="3564" y="16254"/>
                    <a:pt x="9909" y="9909"/>
                  </a:cubicBezTo>
                  <a:cubicBezTo>
                    <a:pt x="16254" y="3564"/>
                    <a:pt x="24860" y="0"/>
                    <a:pt x="33832" y="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24562" cy="331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Logique métier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(Back-end)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32479" y="3257776"/>
            <a:ext cx="3890133" cy="1011414"/>
            <a:chOff x="0" y="0"/>
            <a:chExt cx="1024562" cy="2663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4562" cy="266381"/>
            </a:xfrm>
            <a:custGeom>
              <a:avLst/>
              <a:gdLst/>
              <a:ahLst/>
              <a:cxnLst/>
              <a:rect l="l" t="t" r="r" b="b"/>
              <a:pathLst>
                <a:path w="1024562" h="266381">
                  <a:moveTo>
                    <a:pt x="33832" y="0"/>
                  </a:moveTo>
                  <a:lnTo>
                    <a:pt x="990729" y="0"/>
                  </a:lnTo>
                  <a:cubicBezTo>
                    <a:pt x="999702" y="0"/>
                    <a:pt x="1008308" y="3564"/>
                    <a:pt x="1014653" y="9909"/>
                  </a:cubicBezTo>
                  <a:cubicBezTo>
                    <a:pt x="1020997" y="16254"/>
                    <a:pt x="1024562" y="24860"/>
                    <a:pt x="1024562" y="33832"/>
                  </a:cubicBezTo>
                  <a:lnTo>
                    <a:pt x="1024562" y="232548"/>
                  </a:lnTo>
                  <a:cubicBezTo>
                    <a:pt x="1024562" y="241521"/>
                    <a:pt x="1020997" y="250126"/>
                    <a:pt x="1014653" y="256471"/>
                  </a:cubicBezTo>
                  <a:cubicBezTo>
                    <a:pt x="1008308" y="262816"/>
                    <a:pt x="999702" y="266381"/>
                    <a:pt x="990729" y="266381"/>
                  </a:cubicBezTo>
                  <a:lnTo>
                    <a:pt x="33832" y="266381"/>
                  </a:lnTo>
                  <a:cubicBezTo>
                    <a:pt x="24860" y="266381"/>
                    <a:pt x="16254" y="262816"/>
                    <a:pt x="9909" y="256471"/>
                  </a:cubicBezTo>
                  <a:cubicBezTo>
                    <a:pt x="3564" y="250126"/>
                    <a:pt x="0" y="241521"/>
                    <a:pt x="0" y="232548"/>
                  </a:cubicBezTo>
                  <a:lnTo>
                    <a:pt x="0" y="33832"/>
                  </a:lnTo>
                  <a:cubicBezTo>
                    <a:pt x="0" y="24860"/>
                    <a:pt x="3564" y="16254"/>
                    <a:pt x="9909" y="9909"/>
                  </a:cubicBezTo>
                  <a:cubicBezTo>
                    <a:pt x="16254" y="3564"/>
                    <a:pt x="24860" y="0"/>
                    <a:pt x="33832" y="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024562" cy="33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755520" y="3763483"/>
            <a:ext cx="1445519" cy="14524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11086834" y="3763483"/>
            <a:ext cx="1445645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2532479" y="3335493"/>
            <a:ext cx="389013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Données 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(Base MySQL)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5388" y="4383493"/>
            <a:ext cx="4083222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HTML5, CSS3 (Poppins, Flexbox/Grid),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JavaScript (ES6)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02389" y="4383493"/>
            <a:ext cx="4083222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PHP 8 : authentification, gestion des sessions, validation, gestion des emprunts/retours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35934" y="4383493"/>
            <a:ext cx="4083222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Tables : Livre, Étudiant, Bibliothécaire, Catégorie, Demande, Emprunt, 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8131" y="5043257"/>
            <a:ext cx="13232309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600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Organisation</a:t>
            </a:r>
            <a:r>
              <a:rPr lang="en-US" sz="26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 du </a:t>
            </a:r>
            <a:r>
              <a:rPr lang="en-US" sz="2600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</a:t>
            </a:r>
            <a:endParaRPr lang="en-US" sz="2600" b="1" dirty="0">
              <a:solidFill>
                <a:srgbClr val="2657C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index.php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→ point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d’entrée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du site (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accueil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vitrine livres, contact)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Panel/ →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espace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gestion livres,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catégories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utilisateurs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prêts</a:t>
            </a:r>
            <a:endParaRPr lang="en-US" sz="23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student/ →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espace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profil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historique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demandes</a:t>
            </a:r>
            <a:endParaRPr lang="en-US" sz="23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assets/ → CSS, images, scripts, loader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librarydb.sql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→ structure + données de la 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8131" y="7657552"/>
            <a:ext cx="11394862" cy="206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2600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Sécurité</a:t>
            </a:r>
            <a:r>
              <a:rPr lang="en-US" sz="26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 et performances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Sessions &amp;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rôles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séparés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étudiant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bibliothécaire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Mots de passe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hachés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password_hash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Validation &amp;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filtrage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des entrées</a:t>
            </a:r>
          </a:p>
          <a:p>
            <a:pPr marL="496572" lvl="1" indent="-248286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Loader &amp; design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optimisé</a:t>
            </a:r>
            <a:r>
              <a:rPr lang="en-US" sz="23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→ navigation </a:t>
            </a:r>
            <a:r>
              <a:rPr lang="en-US" sz="23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fluide</a:t>
            </a:r>
            <a:endParaRPr lang="en-US" sz="23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B5AAEA-84D8-78A3-01F9-5F8095E52B20}"/>
              </a:ext>
            </a:extLst>
          </p:cNvPr>
          <p:cNvSpPr txBox="1"/>
          <p:nvPr/>
        </p:nvSpPr>
        <p:spPr>
          <a:xfrm>
            <a:off x="17830800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5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A90B87-BAA2-9266-F6AE-0EBCD41FF6D0}"/>
              </a:ext>
            </a:extLst>
          </p:cNvPr>
          <p:cNvSpPr txBox="1"/>
          <p:nvPr/>
        </p:nvSpPr>
        <p:spPr>
          <a:xfrm>
            <a:off x="13882391" y="473238"/>
            <a:ext cx="3878698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508270"/>
            <a:ext cx="8962553" cy="4033149"/>
          </a:xfrm>
          <a:custGeom>
            <a:avLst/>
            <a:gdLst/>
            <a:ahLst/>
            <a:cxnLst/>
            <a:rect l="l" t="t" r="r" b="b"/>
            <a:pathLst>
              <a:path w="8962553" h="4033149">
                <a:moveTo>
                  <a:pt x="0" y="0"/>
                </a:moveTo>
                <a:lnTo>
                  <a:pt x="8962553" y="0"/>
                </a:lnTo>
                <a:lnTo>
                  <a:pt x="8962553" y="4033149"/>
                </a:lnTo>
                <a:lnTo>
                  <a:pt x="0" y="4033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430202" y="6417711"/>
            <a:ext cx="8390148" cy="3640745"/>
          </a:xfrm>
          <a:custGeom>
            <a:avLst/>
            <a:gdLst/>
            <a:ahLst/>
            <a:cxnLst/>
            <a:rect l="l" t="t" r="r" b="b"/>
            <a:pathLst>
              <a:path w="8390148" h="3640745">
                <a:moveTo>
                  <a:pt x="0" y="0"/>
                </a:moveTo>
                <a:lnTo>
                  <a:pt x="8390148" y="0"/>
                </a:lnTo>
                <a:lnTo>
                  <a:pt x="8390148" y="3640745"/>
                </a:lnTo>
                <a:lnTo>
                  <a:pt x="0" y="3640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" b="-12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809625"/>
            <a:ext cx="16360265" cy="134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 b="1" spc="-147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Interfaces &amp; </a:t>
            </a:r>
            <a:r>
              <a:rPr lang="en-US" sz="7393" b="1" spc="-147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Résultats</a:t>
            </a:r>
            <a:r>
              <a:rPr lang="en-US" sz="7393" b="1" spc="-147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du Système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454" y="2933534"/>
            <a:ext cx="8708546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1. Interfaces principales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Page d’accueil : présentation du service + accès rapide (Connexion / Catalogue / Contact)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Catalogue des livres : affichage, tri et disponibilité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Espace étudiant : tableau de bord, demandes, historique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Espace bibliothécaire : gestion livres / catégories / utilisateurs / emprunts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Page contact : formulaire + Google Maps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454" y="6484269"/>
            <a:ext cx="8708546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200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Ergonomie</a:t>
            </a:r>
            <a:r>
              <a:rPr lang="en-US" sz="2200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Design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Interface responsive (PC,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tablette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mobile)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cohérent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bleu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universitaire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#6c5dd4, police Poppins,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iconographie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moderne</a:t>
            </a:r>
            <a:endParaRPr lang="en-US" sz="22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Navigation simple : menu fixe, menu mobile, sections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claires</a:t>
            </a:r>
            <a:endParaRPr lang="en-US" sz="22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Feedback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utilisateur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modales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messages succès/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erreur</a:t>
            </a:r>
            <a:r>
              <a:rPr lang="en-US" sz="22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survols</a:t>
            </a:r>
            <a:endParaRPr lang="en-US" sz="22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763A9F-CC9D-14C1-06DC-E684221EB23E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6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AFC542-C973-A906-4B94-1A0EB1C84E22}"/>
              </a:ext>
            </a:extLst>
          </p:cNvPr>
          <p:cNvSpPr txBox="1"/>
          <p:nvPr/>
        </p:nvSpPr>
        <p:spPr>
          <a:xfrm>
            <a:off x="13882391" y="473238"/>
            <a:ext cx="3878698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92839"/>
            <a:ext cx="11301259" cy="3418631"/>
          </a:xfrm>
          <a:custGeom>
            <a:avLst/>
            <a:gdLst/>
            <a:ahLst/>
            <a:cxnLst/>
            <a:rect l="l" t="t" r="r" b="b"/>
            <a:pathLst>
              <a:path w="11301259" h="3418631">
                <a:moveTo>
                  <a:pt x="0" y="0"/>
                </a:moveTo>
                <a:lnTo>
                  <a:pt x="11301259" y="0"/>
                </a:lnTo>
                <a:lnTo>
                  <a:pt x="11301259" y="3418631"/>
                </a:lnTo>
                <a:lnTo>
                  <a:pt x="0" y="341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5147467"/>
            <a:ext cx="11301259" cy="4110833"/>
          </a:xfrm>
          <a:custGeom>
            <a:avLst/>
            <a:gdLst/>
            <a:ahLst/>
            <a:cxnLst/>
            <a:rect l="l" t="t" r="r" b="b"/>
            <a:pathLst>
              <a:path w="11301259" h="4110833">
                <a:moveTo>
                  <a:pt x="0" y="0"/>
                </a:moveTo>
                <a:lnTo>
                  <a:pt x="11301259" y="0"/>
                </a:lnTo>
                <a:lnTo>
                  <a:pt x="11301259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2557729" y="1216639"/>
            <a:ext cx="4892071" cy="543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2969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2969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</a:t>
            </a:r>
            <a:r>
              <a:rPr lang="en-US" sz="2969" b="1" dirty="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69" b="1" dirty="0" err="1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obtenus</a:t>
            </a:r>
            <a:endParaRPr lang="en-US" sz="2969" b="1" dirty="0">
              <a:solidFill>
                <a:srgbClr val="2657C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42437" lvl="1" indent="-271219" algn="l">
              <a:lnSpc>
                <a:spcPts val="3517"/>
              </a:lnSpc>
              <a:spcBef>
                <a:spcPct val="0"/>
              </a:spcBef>
              <a:buFont typeface="Arial"/>
              <a:buChar char="•"/>
            </a:pP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Système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complet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gestion prêt/retour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automatisée</a:t>
            </a:r>
            <a:endParaRPr lang="en-US" sz="2512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437" lvl="1" indent="-271219" algn="l">
              <a:lnSpc>
                <a:spcPts val="3517"/>
              </a:lnSpc>
              <a:buFont typeface="Arial"/>
              <a:buChar char="•"/>
            </a:pP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Interaction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fluide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validation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temps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réel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historique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accessible</a:t>
            </a:r>
          </a:p>
          <a:p>
            <a:pPr marL="542437" lvl="1" indent="-271219" algn="l">
              <a:lnSpc>
                <a:spcPts val="3517"/>
              </a:lnSpc>
              <a:buFont typeface="Arial"/>
              <a:buChar char="•"/>
            </a:pP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Interface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moderne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&amp; facile à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utiliser</a:t>
            </a:r>
            <a:endParaRPr lang="en-US" sz="2512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2437" lvl="1" indent="-271219" algn="l">
              <a:lnSpc>
                <a:spcPts val="3517"/>
              </a:lnSpc>
              <a:buFont typeface="Arial"/>
              <a:buChar char="•"/>
            </a:pP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Base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solide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améliorer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statistiques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avancées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12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recommandation</a:t>
            </a:r>
            <a:r>
              <a:rPr lang="en-US" sz="2512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notifications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830" y="47323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85756" y="479116"/>
            <a:ext cx="3472814" cy="43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CAF523-4595-1702-D9A6-E44F5BFA9984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7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106116" y="-3407850"/>
            <a:ext cx="162999" cy="16835492"/>
            <a:chOff x="0" y="0"/>
            <a:chExt cx="41387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87" cy="4274726"/>
            </a:xfrm>
            <a:custGeom>
              <a:avLst/>
              <a:gdLst/>
              <a:ahLst/>
              <a:cxnLst/>
              <a:rect l="l" t="t" r="r" b="b"/>
              <a:pathLst>
                <a:path w="41387" h="4274726">
                  <a:moveTo>
                    <a:pt x="0" y="0"/>
                  </a:moveTo>
                  <a:lnTo>
                    <a:pt x="41387" y="0"/>
                  </a:lnTo>
                  <a:lnTo>
                    <a:pt x="41387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1387" cy="4341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17522" y="4928396"/>
            <a:ext cx="623103" cy="766896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3142853" y="5197521"/>
            <a:ext cx="372440" cy="3724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8876064" y="4928396"/>
            <a:ext cx="623103" cy="766896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9001396" y="5197521"/>
            <a:ext cx="372440" cy="3724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4734606" y="4928396"/>
            <a:ext cx="623103" cy="766896"/>
            <a:chOff x="0" y="0"/>
            <a:chExt cx="6604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859938" y="5197521"/>
            <a:ext cx="372440" cy="3724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69869" y="1771158"/>
            <a:ext cx="8384535" cy="241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4"/>
              </a:lnSpc>
            </a:pPr>
            <a:r>
              <a:rPr lang="en-US" sz="10780" b="1" dirty="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 du </a:t>
            </a:r>
            <a:r>
              <a:rPr lang="en-US" sz="10780" b="1" dirty="0" err="1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Projet</a:t>
            </a:r>
            <a:endParaRPr lang="en-US" sz="10780" b="1" dirty="0">
              <a:solidFill>
                <a:srgbClr val="2657C1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8292711" y="-488317"/>
            <a:ext cx="162999" cy="5653795"/>
            <a:chOff x="0" y="0"/>
            <a:chExt cx="41387" cy="14355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387" cy="1435564"/>
            </a:xfrm>
            <a:custGeom>
              <a:avLst/>
              <a:gdLst/>
              <a:ahLst/>
              <a:cxnLst/>
              <a:rect l="l" t="t" r="r" b="b"/>
              <a:pathLst>
                <a:path w="41387" h="1435564">
                  <a:moveTo>
                    <a:pt x="0" y="0"/>
                  </a:moveTo>
                  <a:lnTo>
                    <a:pt x="41387" y="0"/>
                  </a:lnTo>
                  <a:lnTo>
                    <a:pt x="41387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41387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167" y="1466358"/>
            <a:ext cx="8106194" cy="2721224"/>
            <a:chOff x="0" y="0"/>
            <a:chExt cx="2421232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21232" cy="812800"/>
            </a:xfrm>
            <a:custGeom>
              <a:avLst/>
              <a:gdLst/>
              <a:ahLst/>
              <a:cxnLst/>
              <a:rect l="l" t="t" r="r" b="b"/>
              <a:pathLst>
                <a:path w="2421232" h="812800">
                  <a:moveTo>
                    <a:pt x="0" y="0"/>
                  </a:moveTo>
                  <a:lnTo>
                    <a:pt x="2421232" y="0"/>
                  </a:lnTo>
                  <a:lnTo>
                    <a:pt x="242123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49295" b="-4929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9348" y="6059383"/>
            <a:ext cx="4999450" cy="26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2489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1. Ce que le projet a apporté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9348" y="6528634"/>
            <a:ext cx="5118408" cy="304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Création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d’un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système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d’information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complet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fiable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cohérent</a:t>
            </a: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Automatisation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du cycle de gestion des livres :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demande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→ prêt → retour</a:t>
            </a: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Mise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place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d’une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architecture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claire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présentation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logique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– données)</a:t>
            </a: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Expérience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utilisateur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fluide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grâce à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interface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moderne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et responsive</a:t>
            </a: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Application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livrée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fonctionnelle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testée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documentée</a:t>
            </a: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178"/>
              </a:lnSpc>
            </a:pP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75358" y="6059383"/>
            <a:ext cx="4824514" cy="26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2489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2. Ce que nous avons appris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28411" y="6528634"/>
            <a:ext cx="5118408" cy="248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Transformer un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besoin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réel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solution SI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opérationnelle</a:t>
            </a: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Concevoir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base de données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solide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modélisée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(UML, MCD/MLD)</a:t>
            </a: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Développer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un site web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structuré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(PHP, MySQL, HTML/CSS/JS)</a:t>
            </a: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Intégrer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sécurité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validation et gestion des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rôles</a:t>
            </a: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35924" lvl="1" indent="-167962" algn="just">
              <a:lnSpc>
                <a:spcPts val="2178"/>
              </a:lnSpc>
              <a:buFont typeface="Arial"/>
              <a:buChar char="•"/>
            </a:pP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Travailler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binôme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de manière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professionnelle</a:t>
            </a: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178"/>
              </a:lnSpc>
            </a:pPr>
            <a:endParaRPr lang="en-US" sz="1555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520982" y="6059383"/>
            <a:ext cx="3050352" cy="26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2489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3. Message final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86954" y="6528634"/>
            <a:ext cx="5118408" cy="138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8"/>
              </a:lnSpc>
            </a:pP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projet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nous a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permis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de passer de la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théorie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à la pratique, de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comprendre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réellement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comment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fonctionne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un Système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d’Information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, et de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développer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solution qui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pourrait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être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utilisée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dans un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contexte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55" dirty="0" err="1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réel</a:t>
            </a:r>
            <a:r>
              <a:rPr lang="en-US" sz="1555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9348" y="637048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240059" y="637048"/>
            <a:ext cx="3541349" cy="446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E8B1BD9-6184-6E8F-222B-51CE70DC9269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8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29999" cy="391110"/>
          </a:xfrm>
          <a:custGeom>
            <a:avLst/>
            <a:gdLst/>
            <a:ahLst/>
            <a:cxnLst/>
            <a:rect l="l" t="t" r="r" b="b"/>
            <a:pathLst>
              <a:path w="329999" h="391110">
                <a:moveTo>
                  <a:pt x="0" y="0"/>
                </a:moveTo>
                <a:lnTo>
                  <a:pt x="329999" y="0"/>
                </a:lnTo>
                <a:lnTo>
                  <a:pt x="329999" y="391110"/>
                </a:lnTo>
                <a:lnTo>
                  <a:pt x="0" y="39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92981" y="3048325"/>
            <a:ext cx="13360880" cy="416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16"/>
              </a:lnSpc>
            </a:pPr>
            <a:r>
              <a:rPr lang="en-US" sz="18520" b="1" spc="-370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Merci beaucoup !</a:t>
            </a:r>
          </a:p>
        </p:txBody>
      </p:sp>
      <p:grpSp>
        <p:nvGrpSpPr>
          <p:cNvPr id="4" name="Group 4"/>
          <p:cNvGrpSpPr/>
          <p:nvPr/>
        </p:nvGrpSpPr>
        <p:grpSpPr>
          <a:xfrm rot="-316424">
            <a:off x="9340994" y="6336756"/>
            <a:ext cx="5625408" cy="984326"/>
            <a:chOff x="0" y="0"/>
            <a:chExt cx="1322107" cy="231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2107" cy="231340"/>
            </a:xfrm>
            <a:custGeom>
              <a:avLst/>
              <a:gdLst/>
              <a:ahLst/>
              <a:cxnLst/>
              <a:rect l="l" t="t" r="r" b="b"/>
              <a:pathLst>
                <a:path w="1322107" h="231340">
                  <a:moveTo>
                    <a:pt x="0" y="0"/>
                  </a:moveTo>
                  <a:lnTo>
                    <a:pt x="1322107" y="0"/>
                  </a:lnTo>
                  <a:lnTo>
                    <a:pt x="1322107" y="231340"/>
                  </a:lnTo>
                  <a:lnTo>
                    <a:pt x="0" y="231340"/>
                  </a:lnTo>
                  <a:close/>
                </a:path>
              </a:pathLst>
            </a:custGeom>
            <a:solidFill>
              <a:srgbClr val="2657C1"/>
            </a:solidFill>
            <a:ln w="95250" cap="sq">
              <a:solidFill>
                <a:srgbClr val="F7F7F7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2107" cy="269440"/>
            </a:xfrm>
            <a:prstGeom prst="rect">
              <a:avLst/>
            </a:prstGeom>
          </p:spPr>
          <p:txBody>
            <a:bodyPr lIns="45229" tIns="45229" rIns="45229" bIns="4522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-316424">
            <a:off x="10100168" y="6636126"/>
            <a:ext cx="4117565" cy="49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4049" b="1">
                <a:solidFill>
                  <a:srgbClr val="F7F7F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Thesis Defense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8918335" y="282866"/>
            <a:ext cx="178381" cy="6477187"/>
            <a:chOff x="0" y="0"/>
            <a:chExt cx="46981" cy="1705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375854" y="4808332"/>
            <a:ext cx="178381" cy="6477187"/>
            <a:chOff x="0" y="0"/>
            <a:chExt cx="46981" cy="1705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2657C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800515"/>
            <a:ext cx="2424961" cy="45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2657C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 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3661" y="8800515"/>
            <a:ext cx="2509545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Quynh Nguyen</a:t>
            </a:r>
          </a:p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Thi Huyen Ngo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9243" y="8810040"/>
            <a:ext cx="6743294" cy="73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7"/>
              </a:lnSpc>
            </a:pPr>
            <a:r>
              <a:rPr lang="en-US" sz="2055" u="sng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  <a:hlinkClick r:id="rId4" tooltip="https://nthuyen1901.github.io/NGO-Huyen-Portfolio/"/>
              </a:rPr>
              <a:t>https://alexnguyen06.github.io/</a:t>
            </a:r>
          </a:p>
          <a:p>
            <a:pPr algn="r">
              <a:lnSpc>
                <a:spcPts val="2877"/>
              </a:lnSpc>
            </a:pPr>
            <a:r>
              <a:rPr lang="en-US" sz="2055" u="sng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https://nthuyen1901.github.io/NGO-Huyen-Portfolio/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40164" y="962025"/>
            <a:ext cx="4519136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24 Novembre - </a:t>
            </a:r>
            <a:r>
              <a:rPr lang="vi-VN" sz="2600" dirty="0">
                <a:solidFill>
                  <a:srgbClr val="2657C1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lang="en-US" sz="2600" dirty="0">
              <a:solidFill>
                <a:srgbClr val="2657C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44069" y="962025"/>
            <a:ext cx="451913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2657C1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Web - Portfolio SI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6B15F2-7789-7318-811B-334C3D5DA25E}"/>
              </a:ext>
            </a:extLst>
          </p:cNvPr>
          <p:cNvSpPr txBox="1"/>
          <p:nvPr/>
        </p:nvSpPr>
        <p:spPr>
          <a:xfrm>
            <a:off x="17781409" y="9728128"/>
            <a:ext cx="209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52" dirty="0">
                <a:solidFill>
                  <a:srgbClr val="2657C1"/>
                </a:solidFill>
                <a:latin typeface="Poppins Bold"/>
                <a:cs typeface="Poppins Bold"/>
                <a:sym typeface="Poppins Bold"/>
              </a:rPr>
              <a:t>9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Custom</PresentationFormat>
  <Paragraphs>133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Poppins Semi-Bold</vt:lpstr>
      <vt:lpstr>Arial</vt:lpstr>
      <vt:lpstr>Poppins Italics</vt:lpstr>
      <vt:lpstr>Poppins Ultra-Bold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cp:lastModifiedBy>Nguyen Quynh</cp:lastModifiedBy>
  <cp:revision>3</cp:revision>
  <dcterms:created xsi:type="dcterms:W3CDTF">2006-08-16T00:00:00Z</dcterms:created>
  <dcterms:modified xsi:type="dcterms:W3CDTF">2025-11-23T21:15:00Z</dcterms:modified>
  <dc:identifier>DAG5UY-dZDU</dc:identifier>
</cp:coreProperties>
</file>